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9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302" r:id="rId34"/>
    <p:sldId id="293" r:id="rId35"/>
    <p:sldId id="294" r:id="rId36"/>
    <p:sldId id="295" r:id="rId37"/>
    <p:sldId id="296" r:id="rId38"/>
    <p:sldId id="301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ang Sun" initials="" lastIdx="1" clrIdx="0"/>
  <p:cmAuthor id="1" name="Lianne Ippel" initials="" lastIdx="4" clrIdx="1"/>
  <p:cmAuthor id="2" name="Alex M" initials="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4"/>
    <p:restoredTop sz="69193"/>
  </p:normalViewPr>
  <p:slideViewPr>
    <p:cSldViewPr snapToGrid="0" snapToObjects="1">
      <p:cViewPr varScale="1">
        <p:scale>
          <a:sx n="145" d="100"/>
          <a:sy n="145" d="100"/>
        </p:scale>
        <p:origin x="2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commentAuthors" Target="commentAuthors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0T07:41:54.404" idx="2">
    <p:pos x="196" y="258"/>
    <p:text>perhaps you should add data mining to the slide here as well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19T13:27:34.663" idx="3">
    <p:pos x="6000" y="0"/>
    <p:text>people new to ML arent going to understand what unsupervised learning is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0T07:51:46.981" idx="4">
    <p:pos x="3799" y="1062"/>
    <p:text>add animation here such that it pops in after the 'task'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4-20T16:40:11.153" idx="1">
    <p:pos x="1033" y="1423"/>
    <p:text>THE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4-20T16:40:46.996" idx="2">
    <p:pos x="1465" y="1172"/>
    <p:text>line-break is irritating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ificial_neural_networks" TargetMode="External"/><Relationship Id="rId4" Type="http://schemas.openxmlformats.org/officeDocument/2006/relationships/hyperlink" Target="https://en.wikipedia.org/wiki/Deep_learning" TargetMode="External"/><Relationship Id="rId5" Type="http://schemas.openxmlformats.org/officeDocument/2006/relationships/hyperlink" Target="https://en.wikipedia.org/wiki/ImageNet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waikato.ac.nz/ml/weka/" TargetMode="External"/><Relationship Id="rId4" Type="http://schemas.openxmlformats.org/officeDocument/2006/relationships/hyperlink" Target="https://www.tensorflow.org/" TargetMode="External"/><Relationship Id="rId5" Type="http://schemas.openxmlformats.org/officeDocument/2006/relationships/hyperlink" Target="https://spark.apache.org/mllib/" TargetMode="External"/><Relationship Id="rId6" Type="http://schemas.openxmlformats.org/officeDocument/2006/relationships/hyperlink" Target="http://scikit-learn.org/stable/" TargetMode="External"/><Relationship Id="rId7" Type="http://schemas.openxmlformats.org/officeDocument/2006/relationships/hyperlink" Target="https://github.com/apple/turicreate" TargetMode="External"/><Relationship Id="rId8" Type="http://schemas.openxmlformats.org/officeDocument/2006/relationships/hyperlink" Target="https://www.h2o.ai/" TargetMode="External"/><Relationship Id="rId9" Type="http://schemas.openxmlformats.org/officeDocument/2006/relationships/hyperlink" Target="http://pytorch.org/" TargetMode="External"/><Relationship Id="rId10" Type="http://schemas.openxmlformats.org/officeDocument/2006/relationships/hyperlink" Target="https://keras.io/#keras-the-python-deep-learning-library" TargetMode="External"/><Relationship Id="rId11" Type="http://schemas.openxmlformats.org/officeDocument/2006/relationships/hyperlink" Target="https://github.com/shogun-toolbox/shogun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Yann – the founding father of convolutional neural networks</a:t>
            </a:r>
            <a:endParaRPr dirty="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Geoffery</a:t>
            </a:r>
            <a:r>
              <a:rPr lang="en-GB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– Godfather of deep learning, came up with artificial neural networks</a:t>
            </a:r>
            <a:endParaRPr dirty="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Yohua</a:t>
            </a:r>
            <a:r>
              <a:rPr lang="en-GB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-- </a:t>
            </a:r>
            <a:r>
              <a:rPr lang="en-GB" dirty="0"/>
              <a:t>most noted for his work on </a:t>
            </a:r>
            <a:r>
              <a:rPr lang="en-GB" dirty="0">
                <a:uFill>
                  <a:noFill/>
                </a:uFill>
                <a:hlinkClick r:id="rId3"/>
              </a:rPr>
              <a:t>artificial neural networks</a:t>
            </a:r>
            <a:r>
              <a:rPr lang="en-GB" dirty="0"/>
              <a:t> and </a:t>
            </a:r>
            <a:r>
              <a:rPr lang="en-GB" dirty="0">
                <a:uFill>
                  <a:noFill/>
                </a:uFill>
                <a:hlinkClick r:id="rId4"/>
              </a:rPr>
              <a:t>deep learning</a:t>
            </a:r>
            <a:endParaRPr dirty="0">
              <a:uFill>
                <a:noFill/>
              </a:uFill>
              <a:hlinkClick r:id="rId4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Andrew --</a:t>
            </a:r>
            <a:endParaRPr dirty="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Demis</a:t>
            </a:r>
            <a:r>
              <a:rPr lang="en-GB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– co-found the </a:t>
            </a:r>
            <a:r>
              <a:rPr lang="en-GB" dirty="0" err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deepmind</a:t>
            </a:r>
            <a:r>
              <a:rPr lang="en-GB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who created alpha Go</a:t>
            </a:r>
            <a:endParaRPr dirty="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Fei-fei</a:t>
            </a:r>
            <a:r>
              <a:rPr lang="en-GB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-- </a:t>
            </a:r>
            <a:r>
              <a:rPr lang="en-GB" dirty="0"/>
              <a:t>her best-known work is the </a:t>
            </a:r>
            <a:r>
              <a:rPr lang="en-GB" dirty="0">
                <a:uFill>
                  <a:noFill/>
                </a:uFill>
                <a:hlinkClick r:id="rId5"/>
              </a:rPr>
              <a:t>ImageNet</a:t>
            </a:r>
            <a:r>
              <a:rPr lang="en-GB" dirty="0"/>
              <a:t> project, which has revolutionized the field of large-scale visual recognition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Why do they make your life easier?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Weka</a:t>
            </a:r>
            <a:r>
              <a:rPr lang="en-GB" dirty="0"/>
              <a:t>: </a:t>
            </a:r>
            <a:r>
              <a:rPr lang="en-GB" dirty="0">
                <a:highlight>
                  <a:srgbClr val="FFFFFF"/>
                </a:highlight>
              </a:rPr>
              <a:t>a collection of machine learning algorithms for data mining tasks</a:t>
            </a:r>
            <a:r>
              <a:rPr lang="en-GB" dirty="0"/>
              <a:t> </a:t>
            </a:r>
            <a:r>
              <a:rPr lang="en-GB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https://www.cs.waikato.ac.nz/ml/weka/</a:t>
            </a:r>
            <a:r>
              <a:rPr lang="en-GB" dirty="0">
                <a:latin typeface="Georgia"/>
                <a:ea typeface="Georgia"/>
                <a:cs typeface="Georgia"/>
                <a:sym typeface="Georgia"/>
              </a:rPr>
              <a:t> 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KNIME</a:t>
            </a:r>
            <a:r>
              <a:rPr lang="en-GB" dirty="0"/>
              <a:t>: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/>
              <a:t>Tensorflow</a:t>
            </a:r>
            <a:r>
              <a:rPr lang="en-GB" dirty="0"/>
              <a:t>: Created by Google Brain for internal google use. Released in 2015, it is a symbolic math library, and is also used for machine learning applications such as neural networks.  </a:t>
            </a:r>
            <a:r>
              <a:rPr lang="en-GB" sz="900" b="1" u="sng" dirty="0">
                <a:solidFill>
                  <a:srgbClr val="663366"/>
                </a:solidFill>
                <a:highlight>
                  <a:srgbClr val="F8F9FA"/>
                </a:highlight>
                <a:hlinkClick r:id="rId4"/>
              </a:rPr>
              <a:t>www.tensorflow.org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Spark </a:t>
            </a:r>
            <a:r>
              <a:rPr lang="en-GB" b="1" dirty="0" err="1"/>
              <a:t>MLlib</a:t>
            </a:r>
            <a:r>
              <a:rPr lang="en-GB" dirty="0"/>
              <a:t>: Usable in Java, Scala, Python, and R, It is a Spark library, so you need to use Spark first then this library. Apache Spark is an open-source cluster-computing framework. </a:t>
            </a:r>
            <a:r>
              <a:rPr lang="en-GB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https://spark.apache.org/mllib/</a:t>
            </a:r>
            <a:r>
              <a:rPr lang="en-GB" dirty="0">
                <a:latin typeface="Georgia"/>
                <a:ea typeface="Georgia"/>
                <a:cs typeface="Georgia"/>
                <a:sym typeface="Georgia"/>
              </a:rPr>
              <a:t> 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/>
              <a:t>Scikit</a:t>
            </a:r>
            <a:r>
              <a:rPr lang="en-GB" b="1" dirty="0"/>
              <a:t> Learn</a:t>
            </a:r>
            <a:r>
              <a:rPr lang="en-GB" dirty="0"/>
              <a:t>: a free software machine learning library for the Python programming language. </a:t>
            </a:r>
            <a:r>
              <a:rPr lang="en-GB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6"/>
              </a:rPr>
              <a:t>http://scikit-learn.org/stable/</a:t>
            </a:r>
            <a:r>
              <a:rPr lang="en-GB" dirty="0">
                <a:latin typeface="Georgia"/>
                <a:ea typeface="Georgia"/>
                <a:cs typeface="Georgia"/>
                <a:sym typeface="Georgia"/>
              </a:rPr>
              <a:t> 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/>
              <a:t>Turicreate</a:t>
            </a:r>
            <a:r>
              <a:rPr lang="en-GB" dirty="0"/>
              <a:t>: </a:t>
            </a:r>
            <a:r>
              <a:rPr lang="en-GB" dirty="0" err="1"/>
              <a:t>Turi</a:t>
            </a:r>
            <a:r>
              <a:rPr lang="en-GB" dirty="0"/>
              <a:t> Create simplifies the development of custom machine learning models. You don't have to be a machine learning expert. </a:t>
            </a:r>
            <a:r>
              <a:rPr lang="en-GB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7"/>
              </a:rPr>
              <a:t>https://github.com/apple/turicreate</a:t>
            </a:r>
            <a:r>
              <a:rPr lang="en-GB" dirty="0">
                <a:latin typeface="Georgia"/>
                <a:ea typeface="Georgia"/>
                <a:cs typeface="Georgia"/>
                <a:sym typeface="Georgia"/>
              </a:rPr>
              <a:t> 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H2O.ai: </a:t>
            </a:r>
            <a:r>
              <a:rPr lang="en-GB" dirty="0"/>
              <a:t>H2O.ai makes machine learning accessible and allows business users to extract insights from data, without needing expertise in deploying or tuning machine learning models </a:t>
            </a:r>
            <a:r>
              <a:rPr lang="en-GB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8"/>
              </a:rPr>
              <a:t>https://www.h2o.ai/</a:t>
            </a:r>
            <a:r>
              <a:rPr lang="en-GB" dirty="0">
                <a:latin typeface="Georgia"/>
                <a:ea typeface="Georgia"/>
                <a:cs typeface="Georgia"/>
                <a:sym typeface="Georgia"/>
              </a:rPr>
              <a:t> 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PYTORCH: </a:t>
            </a:r>
            <a:r>
              <a:rPr lang="en-GB" dirty="0" err="1"/>
              <a:t>PyTorch</a:t>
            </a:r>
            <a:r>
              <a:rPr lang="en-GB" dirty="0"/>
              <a:t> is an open source machine learning library for Python, based on Torch. It provides a wide range of algorithms for deep learning. </a:t>
            </a:r>
            <a:r>
              <a:rPr lang="en-GB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9"/>
              </a:rPr>
              <a:t>http://pytorch.org/</a:t>
            </a:r>
            <a:r>
              <a:rPr lang="en-GB" dirty="0">
                <a:latin typeface="Georgia"/>
                <a:ea typeface="Georgia"/>
                <a:cs typeface="Georgia"/>
                <a:sym typeface="Georgia"/>
              </a:rPr>
              <a:t> 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/>
              <a:t>Keras</a:t>
            </a:r>
            <a:r>
              <a:rPr lang="en-GB" b="1" dirty="0"/>
              <a:t>: </a:t>
            </a:r>
            <a:r>
              <a:rPr lang="en-GB" dirty="0" err="1"/>
              <a:t>Keras</a:t>
            </a:r>
            <a:r>
              <a:rPr lang="en-GB" dirty="0"/>
              <a:t> is a high-level neural networks API, written in Python and capable of running on top of </a:t>
            </a:r>
            <a:r>
              <a:rPr lang="en-GB" dirty="0" err="1"/>
              <a:t>TensorFlow</a:t>
            </a:r>
            <a:r>
              <a:rPr lang="en-GB" dirty="0"/>
              <a:t>, CNTK, or </a:t>
            </a:r>
            <a:r>
              <a:rPr lang="en-GB" dirty="0" err="1"/>
              <a:t>Theano</a:t>
            </a:r>
            <a:r>
              <a:rPr lang="en-GB" dirty="0"/>
              <a:t>. </a:t>
            </a:r>
            <a:r>
              <a:rPr lang="en-GB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10"/>
              </a:rPr>
              <a:t>https://keras.io/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/>
              <a:t>Shogun:</a:t>
            </a:r>
            <a:r>
              <a:rPr lang="en-GB" dirty="0" err="1"/>
              <a:t>Python</a:t>
            </a:r>
            <a:r>
              <a:rPr lang="en-GB" dirty="0"/>
              <a:t>, Octave, Java / Scala, Ruby, C#, R, </a:t>
            </a:r>
            <a:r>
              <a:rPr lang="en-GB" dirty="0" err="1"/>
              <a:t>Lua</a:t>
            </a:r>
            <a:r>
              <a:rPr lang="en-GB" dirty="0"/>
              <a:t>. They are currently working on adding more languages including JavaScript, D, and </a:t>
            </a:r>
            <a:r>
              <a:rPr lang="en-GB" dirty="0" err="1"/>
              <a:t>Matlab</a:t>
            </a:r>
            <a:r>
              <a:rPr lang="en-GB" dirty="0"/>
              <a:t>. </a:t>
            </a:r>
            <a:r>
              <a:rPr lang="en-GB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11"/>
              </a:rPr>
              <a:t>https://github.com/shogun-toolbox/shogun</a:t>
            </a:r>
            <a:r>
              <a:rPr lang="en-GB" dirty="0">
                <a:latin typeface="Georgia"/>
                <a:ea typeface="Georgia"/>
                <a:cs typeface="Georgia"/>
                <a:sym typeface="Georgia"/>
              </a:rPr>
              <a:t> 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/>
              <a:t>Deeplearn.js</a:t>
            </a:r>
            <a:r>
              <a:rPr lang="en-GB" b="1" dirty="0"/>
              <a:t>:</a:t>
            </a:r>
            <a:endParaRPr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/>
              <a:t>ConvNetJS</a:t>
            </a:r>
            <a:r>
              <a:rPr lang="en-GB" b="1" dirty="0"/>
              <a:t>:</a:t>
            </a:r>
            <a:endParaRPr b="1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40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162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rPr lang="en-GB" sz="1150" b="1" dirty="0">
                <a:solidFill>
                  <a:srgbClr val="555555"/>
                </a:solidFill>
                <a:highlight>
                  <a:srgbClr val="FFFFFF"/>
                </a:highlight>
              </a:rPr>
              <a:t>Supervised learning</a:t>
            </a:r>
            <a:r>
              <a:rPr lang="en-GB" sz="1150" dirty="0">
                <a:solidFill>
                  <a:srgbClr val="555555"/>
                </a:solidFill>
                <a:highlight>
                  <a:srgbClr val="FFFFFF"/>
                </a:highlight>
              </a:rPr>
              <a:t>: (also called inductive learning) Training data includes desired outputs.  This is spam this is not, learning is supervised.</a:t>
            </a:r>
            <a:endParaRPr sz="1150" dirty="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marL="457200" lvl="0" indent="-30162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rPr lang="en-GB" sz="1150" b="1" dirty="0">
                <a:solidFill>
                  <a:srgbClr val="555555"/>
                </a:solidFill>
                <a:highlight>
                  <a:srgbClr val="FFFFFF"/>
                </a:highlight>
              </a:rPr>
              <a:t>Unsupervised learning</a:t>
            </a:r>
            <a:r>
              <a:rPr lang="en-GB" sz="1150" dirty="0">
                <a:solidFill>
                  <a:srgbClr val="555555"/>
                </a:solidFill>
                <a:highlight>
                  <a:srgbClr val="FFFFFF"/>
                </a:highlight>
              </a:rPr>
              <a:t>: Training data does not include desired outputs. Example is clustering. It is hard to tell what is good learning and what is not.</a:t>
            </a:r>
            <a:endParaRPr sz="1150" dirty="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marL="457200" lvl="0" indent="-30162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rPr lang="en-GB" sz="1150" b="1" dirty="0">
                <a:solidFill>
                  <a:srgbClr val="555555"/>
                </a:solidFill>
                <a:highlight>
                  <a:srgbClr val="FFFFFF"/>
                </a:highlight>
              </a:rPr>
              <a:t>Semi-supervised learning</a:t>
            </a:r>
            <a:r>
              <a:rPr lang="en-GB" sz="1150" dirty="0">
                <a:solidFill>
                  <a:srgbClr val="555555"/>
                </a:solidFill>
                <a:highlight>
                  <a:srgbClr val="FFFFFF"/>
                </a:highlight>
              </a:rPr>
              <a:t>: Training data includes a few desired outputs.</a:t>
            </a:r>
            <a:endParaRPr sz="1150" dirty="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marL="457200" lvl="0" indent="-30162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rPr lang="en-GB" sz="1150" b="1" dirty="0">
                <a:solidFill>
                  <a:srgbClr val="555555"/>
                </a:solidFill>
                <a:highlight>
                  <a:srgbClr val="FFFFFF"/>
                </a:highlight>
              </a:rPr>
              <a:t>Reinforcement learning</a:t>
            </a:r>
            <a:r>
              <a:rPr lang="en-GB" sz="1150" dirty="0">
                <a:solidFill>
                  <a:srgbClr val="555555"/>
                </a:solidFill>
                <a:highlight>
                  <a:srgbClr val="FFFFFF"/>
                </a:highlight>
              </a:rPr>
              <a:t>: Rewards from a sequence of actions. AI types like it, it is the most ambitious type of learning.</a:t>
            </a:r>
            <a:endParaRPr sz="1150" dirty="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u="sng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9208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#slide=next"/><Relationship Id="rId4" Type="http://schemas.openxmlformats.org/officeDocument/2006/relationships/hyperlink" Target="#slide=id.g32f00d38d8_0_408"/><Relationship Id="rId5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#slide=previous"/><Relationship Id="rId4" Type="http://schemas.openxmlformats.org/officeDocument/2006/relationships/image" Target="../media/image11.png"/><Relationship Id="rId5" Type="http://schemas.openxmlformats.org/officeDocument/2006/relationships/hyperlink" Target="https://www.kdnuggets.com/2017/01/most-popular-language-machine-learning-data-science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#slide=id.g32f00d38d8_0_519"/><Relationship Id="rId4" Type="http://schemas.openxmlformats.org/officeDocument/2006/relationships/hyperlink" Target="https://deeplearnjs.org/" TargetMode="External"/><Relationship Id="rId5" Type="http://schemas.openxmlformats.org/officeDocument/2006/relationships/image" Target="../media/image12.jpg"/><Relationship Id="rId6" Type="http://schemas.openxmlformats.org/officeDocument/2006/relationships/image" Target="../media/image13.png"/><Relationship Id="rId7" Type="http://schemas.openxmlformats.org/officeDocument/2006/relationships/image" Target="../media/image14.jpg"/><Relationship Id="rId8" Type="http://schemas.openxmlformats.org/officeDocument/2006/relationships/image" Target="../media/image15.png"/><Relationship Id="rId9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#slide=id.g32f00d38d8_0_439"/><Relationship Id="rId4" Type="http://schemas.openxmlformats.org/officeDocument/2006/relationships/comments" Target="../comments/comment2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#slide=previous"/><Relationship Id="rId4" Type="http://schemas.openxmlformats.org/officeDocument/2006/relationships/hyperlink" Target="https://github.com/columbia/fairtest" TargetMode="External"/><Relationship Id="rId5" Type="http://schemas.openxmlformats.org/officeDocument/2006/relationships/comments" Target="../comments/comment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#slide=id.g32f00d38d8_0_396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jp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#slide=id.g32f00d38d8_0_215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#slide=id.g32f00d38d8_0_274"/><Relationship Id="rId4" Type="http://schemas.openxmlformats.org/officeDocument/2006/relationships/image" Target="../media/image1.jpg"/><Relationship Id="rId5" Type="http://schemas.openxmlformats.org/officeDocument/2006/relationships/image" Target="../media/image2.jpg"/><Relationship Id="rId6" Type="http://schemas.openxmlformats.org/officeDocument/2006/relationships/image" Target="../media/image3.jpg"/><Relationship Id="rId7" Type="http://schemas.openxmlformats.org/officeDocument/2006/relationships/image" Target="../media/image4.jpg"/><Relationship Id="rId8" Type="http://schemas.openxmlformats.org/officeDocument/2006/relationships/image" Target="../media/image5.jpg"/><Relationship Id="rId9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598100" y="156177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Machine Learning Workshop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3493700" y="2639725"/>
            <a:ext cx="56430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---- Data Science Community Workshop Series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5544500" y="4257425"/>
            <a:ext cx="35805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Institute of Data Science</a:t>
            </a:r>
            <a:endParaRPr>
              <a:solidFill>
                <a:srgbClr val="EFEFE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24-04-2018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t="9799" r="39817" b="22431"/>
          <a:stretch/>
        </p:blipFill>
        <p:spPr>
          <a:xfrm>
            <a:off x="0" y="0"/>
            <a:ext cx="4543651" cy="288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250" y="0"/>
            <a:ext cx="4006670" cy="201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4751" y="2669888"/>
            <a:ext cx="2230225" cy="22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5841300" y="2019742"/>
            <a:ext cx="17574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Demis Hassabis</a:t>
            </a:r>
            <a:endParaRPr b="1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-- Google DeepMind</a:t>
            </a:r>
            <a:endParaRPr sz="12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0" name="Shape 220"/>
          <p:cNvSpPr txBox="1"/>
          <p:nvPr/>
        </p:nvSpPr>
        <p:spPr>
          <a:xfrm>
            <a:off x="88900" y="3056050"/>
            <a:ext cx="13776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Yann Lecun</a:t>
            </a:r>
            <a:endParaRPr b="1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--</a:t>
            </a:r>
            <a:r>
              <a:rPr lang="en-GB" sz="12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Director of </a:t>
            </a:r>
            <a:endParaRPr sz="12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AI Research, Facebook</a:t>
            </a:r>
            <a:endParaRPr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1390225" y="3056050"/>
            <a:ext cx="1136400" cy="11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Geoffery Hinton</a:t>
            </a: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-- Google Brain</a:t>
            </a:r>
            <a:endParaRPr sz="120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2353550" y="2850100"/>
            <a:ext cx="1188600" cy="1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Yoshua Bengio</a:t>
            </a: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-- Université de Montréal</a:t>
            </a:r>
            <a:endParaRPr sz="1200"/>
          </a:p>
        </p:txBody>
      </p:sp>
      <p:sp>
        <p:nvSpPr>
          <p:cNvPr id="223" name="Shape 223"/>
          <p:cNvSpPr txBox="1"/>
          <p:nvPr/>
        </p:nvSpPr>
        <p:spPr>
          <a:xfrm>
            <a:off x="3399275" y="3056050"/>
            <a:ext cx="13110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Andrew Ng （吴恩达）</a:t>
            </a: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-- Coursera, deeplearning.ai</a:t>
            </a:r>
            <a:endParaRPr sz="1200"/>
          </a:p>
        </p:txBody>
      </p:sp>
      <p:sp>
        <p:nvSpPr>
          <p:cNvPr id="224" name="Shape 224"/>
          <p:cNvSpPr txBox="1"/>
          <p:nvPr/>
        </p:nvSpPr>
        <p:spPr>
          <a:xfrm>
            <a:off x="7054975" y="3133825"/>
            <a:ext cx="16776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Fei-fei Li</a:t>
            </a:r>
            <a:endParaRPr b="1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-- Google Cloud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 state of Machine Learning</a:t>
            </a:r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341700" y="1064950"/>
            <a:ext cx="82122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 b="1"/>
              <a:t>Current definition</a:t>
            </a:r>
            <a:r>
              <a:rPr lang="en-GB" sz="1800"/>
              <a:t>: computer science </a:t>
            </a:r>
            <a:r>
              <a:rPr lang="en-GB" sz="1800" b="1"/>
              <a:t>+</a:t>
            </a:r>
            <a:r>
              <a:rPr lang="en-GB" sz="1800"/>
              <a:t> statistical techniques</a:t>
            </a:r>
            <a:endParaRPr sz="1800"/>
          </a:p>
        </p:txBody>
      </p:sp>
      <p:sp>
        <p:nvSpPr>
          <p:cNvPr id="231" name="Shape 231">
            <a:hlinkClick r:id="rId3"/>
          </p:cNvPr>
          <p:cNvSpPr txBox="1">
            <a:spLocks noGrp="1"/>
          </p:cNvSpPr>
          <p:nvPr>
            <p:ph type="title"/>
          </p:nvPr>
        </p:nvSpPr>
        <p:spPr>
          <a:xfrm>
            <a:off x="341700" y="1493700"/>
            <a:ext cx="82122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2"/>
            </a:pPr>
            <a:r>
              <a:rPr lang="en-GB" sz="1800" b="1"/>
              <a:t>Development</a:t>
            </a:r>
            <a:r>
              <a:rPr lang="en-GB" sz="1800"/>
              <a:t>: multiple choices of programming languages</a:t>
            </a:r>
            <a:endParaRPr sz="1800"/>
          </a:p>
        </p:txBody>
      </p:sp>
      <p:sp>
        <p:nvSpPr>
          <p:cNvPr id="232" name="Shape 232">
            <a:hlinkClick r:id="rId4"/>
          </p:cNvPr>
          <p:cNvSpPr txBox="1">
            <a:spLocks noGrp="1"/>
          </p:cNvSpPr>
          <p:nvPr>
            <p:ph type="title"/>
          </p:nvPr>
        </p:nvSpPr>
        <p:spPr>
          <a:xfrm>
            <a:off x="341700" y="1951500"/>
            <a:ext cx="82122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-GB" sz="1800" b="1"/>
              <a:t>Practice</a:t>
            </a:r>
            <a:r>
              <a:rPr lang="en-GB" sz="1800"/>
              <a:t>: diverse machine learning tools</a:t>
            </a:r>
            <a:endParaRPr sz="1800"/>
          </a:p>
        </p:txBody>
      </p:sp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341700" y="2427400"/>
            <a:ext cx="8212200" cy="21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-GB" sz="1800" b="1"/>
              <a:t>Application</a:t>
            </a:r>
            <a:r>
              <a:rPr lang="en-GB" sz="1800"/>
              <a:t>: </a:t>
            </a:r>
            <a:endParaRPr sz="1800"/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 sz="1800"/>
              <a:t>Recommendation on Booking, Netflix, LinkedIn … </a:t>
            </a:r>
            <a:endParaRPr sz="1800"/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 sz="1800"/>
              <a:t>Virtual personal assistant / customer support ...</a:t>
            </a:r>
            <a:endParaRPr sz="1800"/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 sz="1800"/>
              <a:t>Fraud detection / abnormal detection …</a:t>
            </a:r>
            <a:endParaRPr sz="1800"/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 sz="1800"/>
              <a:t>Identifying skin / breast cancers … 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choices of programming languages</a:t>
            </a:r>
            <a:br>
              <a:rPr lang="en-GB"/>
            </a:br>
            <a:endParaRPr/>
          </a:p>
        </p:txBody>
      </p:sp>
      <p:sp>
        <p:nvSpPr>
          <p:cNvPr id="239" name="Shape 239">
            <a:hlinkClick r:id="rId3"/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30147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Python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Java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R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C++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Javascript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Scala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4925" y="1139325"/>
            <a:ext cx="4722683" cy="342955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4027950" y="4313725"/>
            <a:ext cx="50721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u="sng">
                <a:solidFill>
                  <a:schemeClr val="hlink"/>
                </a:solidFill>
                <a:hlinkClick r:id="rId5"/>
              </a:rPr>
              <a:t>2017 KDNuggets - </a:t>
            </a:r>
            <a:r>
              <a:rPr lang="en-GB" sz="800" u="sng">
                <a:solidFill>
                  <a:schemeClr val="hlink"/>
                </a:solidFill>
                <a:hlinkClick r:id="rId5"/>
              </a:rPr>
              <a:t>The Most Popular Language For Machine Learning and Data Science Is …</a:t>
            </a:r>
            <a:endParaRPr sz="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>
            <a:hlinkClick r:id="rId3"/>
          </p:cNvPr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Diverse machine learning tools</a:t>
            </a:r>
            <a:br>
              <a:rPr lang="en-GB"/>
            </a:br>
            <a:endParaRPr/>
          </a:p>
        </p:txBody>
      </p:sp>
      <p:sp>
        <p:nvSpPr>
          <p:cNvPr id="247" name="Shape 247">
            <a:hlinkClick r:id="rId4"/>
          </p:cNvPr>
          <p:cNvSpPr/>
          <p:nvPr/>
        </p:nvSpPr>
        <p:spPr>
          <a:xfrm>
            <a:off x="166550" y="3551025"/>
            <a:ext cx="1342500" cy="19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166550" y="2228450"/>
            <a:ext cx="1744500" cy="12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They are making your life much easier !</a:t>
            </a:r>
            <a:endParaRPr sz="1800" b="1">
              <a:solidFill>
                <a:schemeClr val="dk1"/>
              </a:solidFill>
            </a:endParaRPr>
          </a:p>
        </p:txBody>
      </p:sp>
      <p:grpSp>
        <p:nvGrpSpPr>
          <p:cNvPr id="249" name="Shape 249"/>
          <p:cNvGrpSpPr/>
          <p:nvPr/>
        </p:nvGrpSpPr>
        <p:grpSpPr>
          <a:xfrm>
            <a:off x="1813125" y="1477400"/>
            <a:ext cx="7330875" cy="3035025"/>
            <a:chOff x="1813125" y="1477400"/>
            <a:chExt cx="7330875" cy="3035025"/>
          </a:xfrm>
        </p:grpSpPr>
        <p:pic>
          <p:nvPicPr>
            <p:cNvPr id="250" name="Shape 250"/>
            <p:cNvPicPr preferRelativeResize="0"/>
            <p:nvPr/>
          </p:nvPicPr>
          <p:blipFill rotWithShape="1">
            <a:blip r:embed="rId5">
              <a:alphaModFix/>
            </a:blip>
            <a:srcRect t="17554" b="9452"/>
            <a:stretch/>
          </p:blipFill>
          <p:spPr>
            <a:xfrm>
              <a:off x="1813125" y="1477400"/>
              <a:ext cx="7330875" cy="3011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Shape 251"/>
            <p:cNvSpPr/>
            <p:nvPr/>
          </p:nvSpPr>
          <p:spPr>
            <a:xfrm>
              <a:off x="6322725" y="3976675"/>
              <a:ext cx="1905600" cy="478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1971038" y="3384125"/>
              <a:ext cx="1086600" cy="1128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3117625" y="4120500"/>
              <a:ext cx="1270200" cy="367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7853400" y="1818950"/>
              <a:ext cx="1128900" cy="777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5" name="Shape 25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54675" y="4089775"/>
              <a:ext cx="1586993" cy="3678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56" name="Shape 256"/>
            <p:cNvPicPr preferRelativeResize="0"/>
            <p:nvPr/>
          </p:nvPicPr>
          <p:blipFill rotWithShape="1">
            <a:blip r:embed="rId7">
              <a:alphaModFix/>
            </a:blip>
            <a:srcRect l="9056" t="25995" r="9350" b="19891"/>
            <a:stretch/>
          </p:blipFill>
          <p:spPr>
            <a:xfrm>
              <a:off x="7782747" y="2199025"/>
              <a:ext cx="1270199" cy="473886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57" name="Shape 257"/>
            <p:cNvSpPr/>
            <p:nvPr/>
          </p:nvSpPr>
          <p:spPr>
            <a:xfrm>
              <a:off x="3822425" y="2314050"/>
              <a:ext cx="1185000" cy="696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8" name="Shape 25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20575" y="2199025"/>
              <a:ext cx="1185100" cy="1185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Shape 259"/>
            <p:cNvSpPr/>
            <p:nvPr/>
          </p:nvSpPr>
          <p:spPr>
            <a:xfrm>
              <a:off x="3117625" y="2943225"/>
              <a:ext cx="731700" cy="607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3656125" y="3136725"/>
              <a:ext cx="1342500" cy="607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1" name="Shape 261"/>
            <p:cNvPicPr preferRelativeResize="0"/>
            <p:nvPr/>
          </p:nvPicPr>
          <p:blipFill rotWithShape="1">
            <a:blip r:embed="rId9">
              <a:alphaModFix/>
            </a:blip>
            <a:srcRect l="4695" t="10625" r="7530" b="56130"/>
            <a:stretch/>
          </p:blipFill>
          <p:spPr>
            <a:xfrm>
              <a:off x="2799925" y="3341114"/>
              <a:ext cx="1905600" cy="418209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265500" y="1064950"/>
            <a:ext cx="4221600" cy="27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Intelligent Data Pro-processing</a:t>
            </a:r>
            <a:endParaRPr sz="180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Distributed Machine Learning</a:t>
            </a:r>
            <a:endParaRPr sz="180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Personalized Prediction /Recommendation</a:t>
            </a:r>
            <a:endParaRPr sz="180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Better unsupervised learning</a:t>
            </a:r>
            <a:endParaRPr sz="2250"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… … </a:t>
            </a:r>
            <a:endParaRPr sz="1800"/>
          </a:p>
        </p:txBody>
      </p:sp>
      <p:sp>
        <p:nvSpPr>
          <p:cNvPr id="267" name="Shape 267">
            <a:hlinkClick r:id="rId3"/>
          </p:cNvPr>
          <p:cNvSpPr txBox="1">
            <a:spLocks noGrp="1"/>
          </p:cNvSpPr>
          <p:nvPr>
            <p:ph type="body" idx="2"/>
          </p:nvPr>
        </p:nvSpPr>
        <p:spPr>
          <a:xfrm>
            <a:off x="4939500" y="1065000"/>
            <a:ext cx="3837000" cy="27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Privacy</a:t>
            </a:r>
            <a:endParaRPr>
              <a:solidFill>
                <a:srgbClr val="FFFFFF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Ethical - Legal Issue</a:t>
            </a:r>
            <a:endParaRPr>
              <a:solidFill>
                <a:srgbClr val="FFFFFF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Transparency</a:t>
            </a:r>
            <a:endParaRPr>
              <a:solidFill>
                <a:srgbClr val="FFFFFF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Explanation</a:t>
            </a:r>
            <a:endParaRPr>
              <a:solidFill>
                <a:srgbClr val="FFFFFF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>
                <a:solidFill>
                  <a:srgbClr val="FFFFFF"/>
                </a:solidFill>
              </a:rPr>
              <a:t>… … 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276550" y="398600"/>
            <a:ext cx="6311100" cy="6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Future of ML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>
            <a:hlinkClick r:id="rId3"/>
          </p:cNvPr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Ethical Machine Learning</a:t>
            </a:r>
            <a:endParaRPr/>
          </a:p>
        </p:txBody>
      </p:sp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311700" y="1169500"/>
            <a:ext cx="48891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Open Google Translation</a:t>
            </a:r>
            <a:endParaRPr sz="1800" b="1"/>
          </a:p>
        </p:txBody>
      </p:sp>
      <p:sp>
        <p:nvSpPr>
          <p:cNvPr id="275" name="Shape 275">
            <a:hlinkClick r:id="rId4"/>
          </p:cNvPr>
          <p:cNvSpPr txBox="1">
            <a:spLocks noGrp="1"/>
          </p:cNvSpPr>
          <p:nvPr>
            <p:ph type="title"/>
          </p:nvPr>
        </p:nvSpPr>
        <p:spPr>
          <a:xfrm>
            <a:off x="6032250" y="1686100"/>
            <a:ext cx="3270300" cy="21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Fairtest</a:t>
            </a:r>
            <a:r>
              <a:rPr lang="en-GB" sz="1800"/>
              <a:t>: discover and test for unwarranted associations between an algorithm's outputs and certain user subpopulations identified by protected features.</a:t>
            </a:r>
            <a:endParaRPr sz="1800"/>
          </a:p>
        </p:txBody>
      </p:sp>
      <p:sp>
        <p:nvSpPr>
          <p:cNvPr id="276" name="Shape 276"/>
          <p:cNvSpPr txBox="1"/>
          <p:nvPr/>
        </p:nvSpPr>
        <p:spPr>
          <a:xfrm>
            <a:off x="311700" y="1842100"/>
            <a:ext cx="57204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 startAt="2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Input in English “She is a professor. He is a nanny”</a:t>
            </a:r>
            <a:endParaRPr/>
          </a:p>
        </p:txBody>
      </p:sp>
      <p:sp>
        <p:nvSpPr>
          <p:cNvPr id="277" name="Shape 277"/>
          <p:cNvSpPr txBox="1"/>
          <p:nvPr/>
        </p:nvSpPr>
        <p:spPr>
          <a:xfrm>
            <a:off x="311700" y="2292250"/>
            <a:ext cx="4475700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 startAt="3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Translate to Turkish</a:t>
            </a:r>
            <a:endParaRPr/>
          </a:p>
        </p:txBody>
      </p:sp>
      <p:sp>
        <p:nvSpPr>
          <p:cNvPr id="278" name="Shape 278"/>
          <p:cNvSpPr txBox="1"/>
          <p:nvPr/>
        </p:nvSpPr>
        <p:spPr>
          <a:xfrm>
            <a:off x="311700" y="2847175"/>
            <a:ext cx="32703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 startAt="4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Translate back to English</a:t>
            </a:r>
            <a:endParaRPr/>
          </a:p>
        </p:txBody>
      </p:sp>
      <p:sp>
        <p:nvSpPr>
          <p:cNvPr id="279" name="Shape 279"/>
          <p:cNvSpPr txBox="1"/>
          <p:nvPr/>
        </p:nvSpPr>
        <p:spPr>
          <a:xfrm>
            <a:off x="311700" y="3351175"/>
            <a:ext cx="27477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"/>
              <a:buAutoNum type="arabicPeriod" startAt="5"/>
            </a:pPr>
            <a:r>
              <a:rPr lang="en-GB" sz="18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What do you find?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>
            <a:hlinkClick r:id="rId3"/>
          </p:cNvPr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Ethically Using Your Data</a:t>
            </a:r>
            <a:endParaRPr/>
          </a:p>
        </p:txBody>
      </p:sp>
      <p:pic>
        <p:nvPicPr>
          <p:cNvPr id="285" name="Shape 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48550"/>
            <a:ext cx="4906300" cy="30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0275" y="1842050"/>
            <a:ext cx="5083725" cy="330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1640050" y="2260350"/>
            <a:ext cx="67548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IT IS JUST THE BEGINNING...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598100" y="19237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Concepts and Approaches of ML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11725" cy="360877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4811725" y="705275"/>
            <a:ext cx="26115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Expectation</a:t>
            </a:r>
            <a:endParaRPr/>
          </a:p>
        </p:txBody>
      </p:sp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6366650" y="1696400"/>
            <a:ext cx="26115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</a:rPr>
              <a:t>Reality 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304" name="Shape 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2525" y="2459150"/>
            <a:ext cx="7161476" cy="26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 Sun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PhD candidate</a:t>
            </a:r>
            <a:r>
              <a:rPr lang="en-GB"/>
              <a:t> at Institute of Data Science at Maastricht University 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🇳🇱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Master degree in Artificial Intelligence at DKE at Maastricht University 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🇳🇱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Bachelor degree in Electrical Engineering at Shanghai Maritime University 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🇨🇳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b="1"/>
              <a:t>Research interests: </a:t>
            </a:r>
            <a:r>
              <a:rPr lang="en-GB"/>
              <a:t>distributed machine learning, privacy-preserving machine learning, resource description framework, ontology…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is not a black box!</a:t>
            </a:r>
            <a:endParaRPr/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00" y="1442900"/>
            <a:ext cx="5292900" cy="2239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Shape 311"/>
          <p:cNvGrpSpPr/>
          <p:nvPr/>
        </p:nvGrpSpPr>
        <p:grpSpPr>
          <a:xfrm>
            <a:off x="311698" y="1150923"/>
            <a:ext cx="7232401" cy="3550725"/>
            <a:chOff x="311698" y="1150923"/>
            <a:chExt cx="7232401" cy="3550725"/>
          </a:xfrm>
        </p:grpSpPr>
        <p:pic>
          <p:nvPicPr>
            <p:cNvPr id="312" name="Shape 3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698" y="1150923"/>
              <a:ext cx="7232401" cy="355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Shape 313"/>
            <p:cNvPicPr preferRelativeResize="0"/>
            <p:nvPr/>
          </p:nvPicPr>
          <p:blipFill rotWithShape="1">
            <a:blip r:embed="rId4">
              <a:alphaModFix/>
            </a:blip>
            <a:srcRect l="48011" t="55528" r="12381" b="23669"/>
            <a:stretch/>
          </p:blipFill>
          <p:spPr>
            <a:xfrm>
              <a:off x="3684225" y="2761550"/>
              <a:ext cx="3107726" cy="73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Shape 314"/>
            <p:cNvPicPr preferRelativeResize="0"/>
            <p:nvPr/>
          </p:nvPicPr>
          <p:blipFill rotWithShape="1">
            <a:blip r:embed="rId4">
              <a:alphaModFix/>
            </a:blip>
            <a:srcRect l="78899" t="54005" r="8894" b="35845"/>
            <a:stretch/>
          </p:blipFill>
          <p:spPr>
            <a:xfrm>
              <a:off x="5909175" y="2464300"/>
              <a:ext cx="882775" cy="360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machine learn? </a:t>
            </a: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229950" y="1860950"/>
            <a:ext cx="2378700" cy="1443300"/>
          </a:xfrm>
          <a:prstGeom prst="chevron">
            <a:avLst>
              <a:gd name="adj" fmla="val 2548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Supervised Learning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2326625" y="1860950"/>
            <a:ext cx="2457900" cy="1443300"/>
          </a:xfrm>
          <a:prstGeom prst="chevron">
            <a:avLst>
              <a:gd name="adj" fmla="val 25486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Semi-supervised Learning</a:t>
            </a:r>
            <a:endParaRPr sz="16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05525" y="1860950"/>
            <a:ext cx="2457900" cy="1443300"/>
          </a:xfrm>
          <a:prstGeom prst="chevron">
            <a:avLst>
              <a:gd name="adj" fmla="val 25486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Reinforcement Learning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6689775" y="1860950"/>
            <a:ext cx="2378700" cy="1443300"/>
          </a:xfrm>
          <a:prstGeom prst="chevron">
            <a:avLst>
              <a:gd name="adj" fmla="val 25486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Unsupervised Learning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3152525" y="3468675"/>
            <a:ext cx="39879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4"/>
                </a:solidFill>
              </a:rPr>
              <a:t>Problem Based Learning :)</a:t>
            </a:r>
            <a:endParaRPr sz="240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Supervised Learning</a:t>
            </a:r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352200" y="1221775"/>
            <a:ext cx="37302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Classification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 sz="1400">
                <a:solidFill>
                  <a:schemeClr val="dk1"/>
                </a:solidFill>
              </a:rPr>
              <a:t>Binary labels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 sz="1400">
                <a:solidFill>
                  <a:schemeClr val="dk1"/>
                </a:solidFill>
              </a:rPr>
              <a:t>Multiple labels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Regression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763" y="1095800"/>
            <a:ext cx="4238625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9912" y="2353700"/>
            <a:ext cx="2998077" cy="25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3300" y="2409981"/>
            <a:ext cx="3897500" cy="2420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Approaches of Supervised Learning</a:t>
            </a:r>
            <a:endParaRPr/>
          </a:p>
        </p:txBody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3730200" cy="23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Single: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 sz="1400" dirty="0">
                <a:solidFill>
                  <a:schemeClr val="dk1"/>
                </a:solidFill>
              </a:rPr>
              <a:t>K-nearest </a:t>
            </a:r>
            <a:r>
              <a:rPr lang="en-GB" sz="1400" dirty="0" err="1" smtClean="0">
                <a:solidFill>
                  <a:schemeClr val="dk1"/>
                </a:solidFill>
              </a:rPr>
              <a:t>neighbor</a:t>
            </a:r>
            <a:endParaRPr sz="1400" dirty="0" smtClean="0">
              <a:solidFill>
                <a:schemeClr val="dk1"/>
              </a:solidFill>
            </a:endParaRPr>
          </a:p>
          <a:p>
            <a:pPr indent="-317500">
              <a:buClr>
                <a:schemeClr val="dk1"/>
              </a:buClr>
              <a:buSzPts val="1400"/>
              <a:buFont typeface="Roboto"/>
              <a:buChar char="-"/>
            </a:pPr>
            <a:r>
              <a:rPr lang="en-US" sz="1400" dirty="0">
                <a:solidFill>
                  <a:schemeClr val="dk1"/>
                </a:solidFill>
              </a:rPr>
              <a:t>Decision Tree</a:t>
            </a:r>
            <a:endParaRPr lang="en-US" sz="1400" b="1" dirty="0">
              <a:solidFill>
                <a:srgbClr val="08080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 sz="1400" dirty="0" smtClean="0">
                <a:solidFill>
                  <a:schemeClr val="dk1"/>
                </a:solidFill>
              </a:rPr>
              <a:t>Support Vector Machine</a:t>
            </a:r>
            <a:endParaRPr sz="1400" b="1" dirty="0" smtClean="0">
              <a:solidFill>
                <a:srgbClr val="08080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 sz="1400" dirty="0" smtClean="0">
                <a:solidFill>
                  <a:schemeClr val="dk1"/>
                </a:solidFill>
              </a:rPr>
              <a:t>Neural </a:t>
            </a:r>
            <a:r>
              <a:rPr lang="en-GB" sz="1400" dirty="0">
                <a:solidFill>
                  <a:schemeClr val="dk1"/>
                </a:solidFill>
              </a:rPr>
              <a:t>Network 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 sz="1400" dirty="0">
                <a:solidFill>
                  <a:schemeClr val="dk1"/>
                </a:solidFill>
              </a:rPr>
              <a:t>… … 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340" name="Shape 340"/>
          <p:cNvSpPr txBox="1"/>
          <p:nvPr/>
        </p:nvSpPr>
        <p:spPr>
          <a:xfrm>
            <a:off x="3944100" y="1001275"/>
            <a:ext cx="3000000" cy="20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Ensemble: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Boosting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Bagging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Stack generalization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63997"/>
            <a:ext cx="6020540" cy="1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200" y="2637250"/>
            <a:ext cx="3266050" cy="24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&amp; Non-linear SVM </a:t>
            </a:r>
            <a:endParaRPr/>
          </a:p>
        </p:txBody>
      </p:sp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00" y="1140788"/>
            <a:ext cx="4191000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 rotWithShape="1">
          <a:blip r:embed="rId4">
            <a:alphaModFix/>
          </a:blip>
          <a:srcRect r="59100"/>
          <a:stretch/>
        </p:blipFill>
        <p:spPr>
          <a:xfrm>
            <a:off x="1014525" y="1671600"/>
            <a:ext cx="3000800" cy="29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 rotWithShape="1">
          <a:blip r:embed="rId4">
            <a:alphaModFix/>
          </a:blip>
          <a:srcRect l="41100"/>
          <a:stretch/>
        </p:blipFill>
        <p:spPr>
          <a:xfrm>
            <a:off x="4386050" y="1461263"/>
            <a:ext cx="4701249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networks</a:t>
            </a:r>
            <a:endParaRPr/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088" y="1017800"/>
            <a:ext cx="6590657" cy="382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3988" y="1317500"/>
            <a:ext cx="5686425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5550" y="1424150"/>
            <a:ext cx="5419725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4000" y="1017800"/>
            <a:ext cx="5604464" cy="382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machine learn? </a:t>
            </a: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229950" y="1860950"/>
            <a:ext cx="2378700" cy="1443300"/>
          </a:xfrm>
          <a:prstGeom prst="chevron">
            <a:avLst>
              <a:gd name="adj" fmla="val 25486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Supervised Learning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2326625" y="1860950"/>
            <a:ext cx="2457900" cy="1443300"/>
          </a:xfrm>
          <a:prstGeom prst="chevron">
            <a:avLst>
              <a:gd name="adj" fmla="val 2548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Semi-supervised Learning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4505525" y="1860950"/>
            <a:ext cx="2457900" cy="1443300"/>
          </a:xfrm>
          <a:prstGeom prst="chevron">
            <a:avLst>
              <a:gd name="adj" fmla="val 25486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Reinforcement Learning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Shape 368"/>
          <p:cNvSpPr/>
          <p:nvPr/>
        </p:nvSpPr>
        <p:spPr>
          <a:xfrm>
            <a:off x="6689775" y="1860950"/>
            <a:ext cx="2378700" cy="1443300"/>
          </a:xfrm>
          <a:prstGeom prst="chevron">
            <a:avLst>
              <a:gd name="adj" fmla="val 25486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Unsupervised Learning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Semi-supervised Learning</a:t>
            </a:r>
            <a:endParaRPr/>
          </a:p>
        </p:txBody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238650" y="3603850"/>
            <a:ext cx="8666700" cy="12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 Num of unlabeled data &gt; num of labeled data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 Input-Output Proximity Symmetry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Relatively Simple Labeling &amp; Low-Dimension Nature of the Problem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Shape 375"/>
          <p:cNvPicPr preferRelativeResize="0"/>
          <p:nvPr/>
        </p:nvPicPr>
        <p:blipFill rotWithShape="1">
          <a:blip r:embed="rId3">
            <a:alphaModFix/>
          </a:blip>
          <a:srcRect l="4707" t="23918" r="7311" b="23177"/>
          <a:stretch/>
        </p:blipFill>
        <p:spPr>
          <a:xfrm>
            <a:off x="1520625" y="941600"/>
            <a:ext cx="5902750" cy="26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machine learn? </a:t>
            </a: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229950" y="1860950"/>
            <a:ext cx="2378700" cy="1443300"/>
          </a:xfrm>
          <a:prstGeom prst="chevron">
            <a:avLst>
              <a:gd name="adj" fmla="val 25486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Supervised Learning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Shape 382"/>
          <p:cNvSpPr/>
          <p:nvPr/>
        </p:nvSpPr>
        <p:spPr>
          <a:xfrm>
            <a:off x="2326625" y="1860950"/>
            <a:ext cx="2457900" cy="1443300"/>
          </a:xfrm>
          <a:prstGeom prst="chevron">
            <a:avLst>
              <a:gd name="adj" fmla="val 25486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Semi-supervised Learning</a:t>
            </a:r>
            <a:endParaRPr sz="16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Shape 383"/>
          <p:cNvSpPr/>
          <p:nvPr/>
        </p:nvSpPr>
        <p:spPr>
          <a:xfrm>
            <a:off x="4505525" y="1860950"/>
            <a:ext cx="2457900" cy="1443300"/>
          </a:xfrm>
          <a:prstGeom prst="chevron">
            <a:avLst>
              <a:gd name="adj" fmla="val 2548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Reinforcement Learning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Shape 384"/>
          <p:cNvSpPr/>
          <p:nvPr/>
        </p:nvSpPr>
        <p:spPr>
          <a:xfrm>
            <a:off x="6689775" y="1860950"/>
            <a:ext cx="2378700" cy="1443300"/>
          </a:xfrm>
          <a:prstGeom prst="chevron">
            <a:avLst>
              <a:gd name="adj" fmla="val 25486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Unsupervised Learning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Reinforcement Learning</a:t>
            </a:r>
            <a:endParaRPr/>
          </a:p>
        </p:txBody>
      </p:sp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00" y="1279725"/>
            <a:ext cx="285750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6800" y="1279725"/>
            <a:ext cx="5537699" cy="3114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Pedro Hernandez</a:t>
            </a:r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 Scientist</a:t>
            </a:r>
            <a:r>
              <a:rPr lang="en-GB"/>
              <a:t> at Institute of Data Science at Maastricht University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Background in Mathematics, Statistics and Computer Science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Developed for Government, Health Startups, Insurance companies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b="1"/>
              <a:t>Research interests: </a:t>
            </a:r>
            <a:r>
              <a:rPr lang="en-GB"/>
              <a:t>Reproducible Research, Autonomous Systems, Graph Analytics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machine learn? </a:t>
            </a:r>
            <a:endParaRPr/>
          </a:p>
        </p:txBody>
      </p:sp>
      <p:sp>
        <p:nvSpPr>
          <p:cNvPr id="397" name="Shape 397"/>
          <p:cNvSpPr/>
          <p:nvPr/>
        </p:nvSpPr>
        <p:spPr>
          <a:xfrm>
            <a:off x="229950" y="1860950"/>
            <a:ext cx="2378700" cy="1443300"/>
          </a:xfrm>
          <a:prstGeom prst="chevron">
            <a:avLst>
              <a:gd name="adj" fmla="val 25486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Supervised Learning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2326625" y="1860950"/>
            <a:ext cx="2457900" cy="1443300"/>
          </a:xfrm>
          <a:prstGeom prst="chevron">
            <a:avLst>
              <a:gd name="adj" fmla="val 25486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Semi-supervised Learning</a:t>
            </a:r>
            <a:endParaRPr sz="16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4505525" y="1860950"/>
            <a:ext cx="2457900" cy="1443300"/>
          </a:xfrm>
          <a:prstGeom prst="chevron">
            <a:avLst>
              <a:gd name="adj" fmla="val 25486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Reinforcement Learning</a:t>
            </a:r>
            <a:endParaRPr sz="1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6689775" y="1860950"/>
            <a:ext cx="2378700" cy="1443300"/>
          </a:xfrm>
          <a:prstGeom prst="chevron">
            <a:avLst>
              <a:gd name="adj" fmla="val 2548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Unsupervised Learning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Learning </a:t>
            </a:r>
            <a:endParaRPr/>
          </a:p>
        </p:txBody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Clustering</a:t>
            </a:r>
            <a:endParaRPr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Anomaly Detection</a:t>
            </a:r>
            <a:endParaRPr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Association rules (Market Basket Analysis)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7" name="Shape 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75" y="2691975"/>
            <a:ext cx="6185200" cy="18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chemeClr val="accent4"/>
                </a:solidFill>
              </a:rPr>
              <a:t>How about recommendation system ?</a:t>
            </a:r>
            <a:endParaRPr sz="2400"/>
          </a:p>
        </p:txBody>
      </p:sp>
      <p:pic>
        <p:nvPicPr>
          <p:cNvPr id="413" name="Shape 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1825"/>
            <a:ext cx="4702524" cy="297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225" y="1369525"/>
            <a:ext cx="4129775" cy="2530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xfrm>
            <a:off x="197224" y="573740"/>
            <a:ext cx="8749552" cy="42492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What is my problem?</a:t>
            </a:r>
            <a:br>
              <a:rPr lang="en-US" sz="3600" dirty="0" smtClean="0"/>
            </a:br>
            <a:r>
              <a:rPr lang="en-US" sz="3600" dirty="0" smtClean="0"/>
              <a:t>How my data looks like?</a:t>
            </a:r>
            <a:br>
              <a:rPr lang="en-US" sz="3600" dirty="0" smtClean="0"/>
            </a:br>
            <a:r>
              <a:rPr lang="en-US" sz="3600" dirty="0" smtClean="0"/>
              <a:t>Why do I want to use Machine Learning?</a:t>
            </a:r>
            <a:br>
              <a:rPr lang="en-US" sz="3600" dirty="0" smtClean="0"/>
            </a:br>
            <a:r>
              <a:rPr lang="en-US" sz="3600" dirty="0" smtClean="0"/>
              <a:t>Which method I think fits better to my data?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31206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title"/>
          </p:nvPr>
        </p:nvSpPr>
        <p:spPr>
          <a:xfrm>
            <a:off x="1182850" y="1803150"/>
            <a:ext cx="67548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/>
              <a:t>Question? </a:t>
            </a:r>
            <a:endParaRPr sz="3600"/>
          </a:p>
        </p:txBody>
      </p:sp>
      <p:sp>
        <p:nvSpPr>
          <p:cNvPr id="435" name="Shape 435"/>
          <p:cNvSpPr txBox="1"/>
          <p:nvPr/>
        </p:nvSpPr>
        <p:spPr>
          <a:xfrm>
            <a:off x="1487650" y="2276700"/>
            <a:ext cx="6373800" cy="11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Lunch Break </a:t>
            </a:r>
            <a:endParaRPr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title"/>
          </p:nvPr>
        </p:nvSpPr>
        <p:spPr>
          <a:xfrm>
            <a:off x="1027925" y="1456800"/>
            <a:ext cx="5981400" cy="17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EFEFEF"/>
                </a:solidFill>
              </a:rPr>
              <a:t>Afternoon Agenda:</a:t>
            </a:r>
            <a:endParaRPr sz="1800">
              <a:solidFill>
                <a:srgbClr val="EFEFEF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-GB" sz="1800">
                <a:solidFill>
                  <a:srgbClr val="EFEFEF"/>
                </a:solidFill>
              </a:rPr>
              <a:t>13:00 - 13:20 Use cases</a:t>
            </a:r>
            <a:endParaRPr sz="1800">
              <a:solidFill>
                <a:srgbClr val="EFEFEF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-GB" sz="1800">
                <a:solidFill>
                  <a:srgbClr val="EFEFEF"/>
                </a:solidFill>
              </a:rPr>
              <a:t>13:20 - 14:20 Hands-on </a:t>
            </a:r>
            <a:endParaRPr sz="1800">
              <a:solidFill>
                <a:srgbClr val="EFEFEF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-GB" sz="1800">
                <a:solidFill>
                  <a:srgbClr val="EFEFEF"/>
                </a:solidFill>
              </a:rPr>
              <a:t>14:20 - 15:00 Discussion and closing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Practice:</a:t>
            </a:r>
            <a:endParaRPr/>
          </a:p>
        </p:txBody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You are free to choose:</a:t>
            </a:r>
            <a:endParaRPr>
              <a:solidFill>
                <a:schemeClr val="dk1"/>
              </a:solidFill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Personal medical costs</a:t>
            </a:r>
            <a:endParaRPr>
              <a:solidFill>
                <a:schemeClr val="dk1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Crime and population in Netherlands</a:t>
            </a:r>
            <a:endParaRPr>
              <a:solidFill>
                <a:schemeClr val="dk1"/>
              </a:solidFill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Across-national health Outcome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902900" y="1923750"/>
            <a:ext cx="59814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Apply ML to your field!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>
            <a:hlinkClick r:id="rId3"/>
          </p:cNvPr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Punch(ed) Card</a:t>
            </a:r>
            <a:endParaRPr/>
          </a:p>
        </p:txBody>
      </p:sp>
      <p:pic>
        <p:nvPicPr>
          <p:cNvPr id="481" name="Shape 481"/>
          <p:cNvPicPr preferRelativeResize="0"/>
          <p:nvPr/>
        </p:nvPicPr>
        <p:blipFill rotWithShape="1">
          <a:blip r:embed="rId4">
            <a:alphaModFix/>
          </a:blip>
          <a:srcRect t="17388" b="11173"/>
          <a:stretch/>
        </p:blipFill>
        <p:spPr>
          <a:xfrm>
            <a:off x="887050" y="1133975"/>
            <a:ext cx="6858000" cy="367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Who are you?</a:t>
            </a:r>
            <a:endParaRPr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What’s your background?</a:t>
            </a:r>
            <a:endParaRPr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Where are you going to use machine learning?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30102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Agenda:</a:t>
            </a:r>
            <a:endParaRPr sz="3600"/>
          </a:p>
        </p:txBody>
      </p:sp>
      <p:sp>
        <p:nvSpPr>
          <p:cNvPr id="123" name="Shape 123"/>
          <p:cNvSpPr txBox="1">
            <a:spLocks noGrp="1"/>
          </p:cNvSpPr>
          <p:nvPr>
            <p:ph type="body" idx="4294967295"/>
          </p:nvPr>
        </p:nvSpPr>
        <p:spPr>
          <a:xfrm>
            <a:off x="490250" y="1272575"/>
            <a:ext cx="7868400" cy="3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Morning:</a:t>
            </a:r>
            <a:endParaRPr>
              <a:solidFill>
                <a:srgbClr val="EFEFEF"/>
              </a:solidFill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-GB">
                <a:solidFill>
                  <a:srgbClr val="EFEFEF"/>
                </a:solidFill>
              </a:rPr>
              <a:t>10:00 - 10:30 History of Machine Learning</a:t>
            </a:r>
            <a:endParaRPr>
              <a:solidFill>
                <a:srgbClr val="EFEFE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-GB">
                <a:solidFill>
                  <a:srgbClr val="EFEFEF"/>
                </a:solidFill>
              </a:rPr>
              <a:t>10:30 - 10:50 Warming up</a:t>
            </a:r>
            <a:endParaRPr>
              <a:solidFill>
                <a:srgbClr val="EFEFE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-GB">
                <a:solidFill>
                  <a:srgbClr val="EFEFEF"/>
                </a:solidFill>
              </a:rPr>
              <a:t>11:00 - 11:40 Approaches of Machine Learning</a:t>
            </a:r>
            <a:endParaRPr>
              <a:solidFill>
                <a:srgbClr val="EFEFE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-GB">
                <a:solidFill>
                  <a:srgbClr val="EFEFEF"/>
                </a:solidFill>
              </a:rPr>
              <a:t>11:40 - 12:00 Practical problems</a:t>
            </a:r>
            <a:endParaRPr>
              <a:solidFill>
                <a:srgbClr val="EFEFEF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Afternoon:</a:t>
            </a:r>
            <a:endParaRPr>
              <a:solidFill>
                <a:srgbClr val="EFEFEF"/>
              </a:solidFill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-GB">
                <a:solidFill>
                  <a:srgbClr val="EFEFEF"/>
                </a:solidFill>
              </a:rPr>
              <a:t>13:00 - 13:20 Use cases</a:t>
            </a:r>
            <a:endParaRPr>
              <a:solidFill>
                <a:srgbClr val="EFEFE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-GB">
                <a:solidFill>
                  <a:srgbClr val="EFEFEF"/>
                </a:solidFill>
              </a:rPr>
              <a:t>13:20 - 14:20 Hands-on </a:t>
            </a:r>
            <a:endParaRPr>
              <a:solidFill>
                <a:srgbClr val="EFEFE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AutoNum type="arabicPeriod"/>
            </a:pPr>
            <a:r>
              <a:rPr lang="en-GB">
                <a:solidFill>
                  <a:srgbClr val="EFEFEF"/>
                </a:solidFill>
              </a:rPr>
              <a:t>14:20 - 15:00 Discussion and closing</a:t>
            </a:r>
            <a:endParaRPr>
              <a:solidFill>
                <a:srgbClr val="EFEFEF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EFEFEF"/>
                </a:solidFill>
              </a:rPr>
              <a:t> 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History of Machine Learning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>
            <a:hlinkClick r:id="rId3"/>
          </p:cNvPr>
          <p:cNvSpPr txBox="1">
            <a:spLocks noGrp="1"/>
          </p:cNvSpPr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Founders</a:t>
            </a:r>
            <a:endParaRPr/>
          </a:p>
        </p:txBody>
      </p:sp>
      <p:cxnSp>
        <p:nvCxnSpPr>
          <p:cNvPr id="141" name="Shape 141"/>
          <p:cNvCxnSpPr/>
          <p:nvPr/>
        </p:nvCxnSpPr>
        <p:spPr>
          <a:xfrm>
            <a:off x="127675" y="2842175"/>
            <a:ext cx="8640900" cy="27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42" name="Shape 142"/>
          <p:cNvGrpSpPr/>
          <p:nvPr/>
        </p:nvGrpSpPr>
        <p:grpSpPr>
          <a:xfrm>
            <a:off x="-77975" y="1477749"/>
            <a:ext cx="2089200" cy="3214251"/>
            <a:chOff x="-77975" y="1477749"/>
            <a:chExt cx="2089200" cy="3214251"/>
          </a:xfrm>
        </p:grpSpPr>
        <p:sp>
          <p:nvSpPr>
            <p:cNvPr id="143" name="Shape 143"/>
            <p:cNvSpPr txBox="1"/>
            <p:nvPr/>
          </p:nvSpPr>
          <p:spPr>
            <a:xfrm rot="-1679543">
              <a:off x="-43273" y="1913613"/>
              <a:ext cx="2019796" cy="6507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222222"/>
                  </a:solidFill>
                  <a:highlight>
                    <a:srgbClr val="FFFFFF"/>
                  </a:highlight>
                </a:rPr>
                <a:t>Charles Babbage</a:t>
              </a:r>
              <a:endParaRPr sz="1200" b="1">
                <a:solidFill>
                  <a:srgbClr val="222222"/>
                </a:solidFill>
                <a:highlight>
                  <a:srgbClr val="FFFFFF"/>
                </a:highlight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222222"/>
                </a:solidFill>
                <a:highlight>
                  <a:srgbClr val="FFFFFF"/>
                </a:highlight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222222"/>
                  </a:solidFill>
                  <a:highlight>
                    <a:srgbClr val="FFFFFF"/>
                  </a:highlight>
                </a:rPr>
                <a:t>  Year: 1837</a:t>
              </a:r>
              <a:endParaRPr sz="1200" b="1">
                <a:solidFill>
                  <a:srgbClr val="222222"/>
                </a:solidFill>
                <a:highlight>
                  <a:srgbClr val="FFFFFF"/>
                </a:highlight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aseline="30000">
                <a:solidFill>
                  <a:srgbClr val="222222"/>
                </a:solidFill>
                <a:highlight>
                  <a:srgbClr val="FFFFFF"/>
                </a:highlight>
              </a:endParaRPr>
            </a:p>
          </p:txBody>
        </p:sp>
        <p:cxnSp>
          <p:nvCxnSpPr>
            <p:cNvPr id="144" name="Shape 144"/>
            <p:cNvCxnSpPr/>
            <p:nvPr/>
          </p:nvCxnSpPr>
          <p:spPr>
            <a:xfrm rot="10800000" flipH="1">
              <a:off x="130025" y="1922650"/>
              <a:ext cx="1195200" cy="640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Shape 145"/>
            <p:cNvCxnSpPr/>
            <p:nvPr/>
          </p:nvCxnSpPr>
          <p:spPr>
            <a:xfrm rot="10800000">
              <a:off x="130025" y="2563150"/>
              <a:ext cx="0" cy="2817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46" name="Shape 1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8625" y="2904775"/>
              <a:ext cx="1082301" cy="1417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Shape 147"/>
            <p:cNvSpPr txBox="1"/>
            <p:nvPr/>
          </p:nvSpPr>
          <p:spPr>
            <a:xfrm>
              <a:off x="311700" y="4320600"/>
              <a:ext cx="1309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Analytical Engine</a:t>
              </a:r>
              <a:endParaRPr/>
            </a:p>
          </p:txBody>
        </p:sp>
      </p:grpSp>
      <p:grpSp>
        <p:nvGrpSpPr>
          <p:cNvPr id="148" name="Shape 148"/>
          <p:cNvGrpSpPr/>
          <p:nvPr/>
        </p:nvGrpSpPr>
        <p:grpSpPr>
          <a:xfrm>
            <a:off x="1529575" y="904363"/>
            <a:ext cx="2230530" cy="3794557"/>
            <a:chOff x="1529575" y="904363"/>
            <a:chExt cx="2230530" cy="3794557"/>
          </a:xfrm>
        </p:grpSpPr>
        <p:sp>
          <p:nvSpPr>
            <p:cNvPr id="149" name="Shape 149"/>
            <p:cNvSpPr txBox="1"/>
            <p:nvPr/>
          </p:nvSpPr>
          <p:spPr>
            <a:xfrm rot="2160516">
              <a:off x="1742251" y="3516670"/>
              <a:ext cx="2019708" cy="650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222222"/>
                  </a:solidFill>
                  <a:highlight>
                    <a:srgbClr val="FFFFFF"/>
                  </a:highlight>
                </a:rPr>
                <a:t>Ada Lovelace</a:t>
              </a:r>
              <a:endParaRPr sz="1200" b="1">
                <a:solidFill>
                  <a:srgbClr val="222222"/>
                </a:solidFill>
                <a:highlight>
                  <a:srgbClr val="FFFFFF"/>
                </a:highlight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222222"/>
                </a:solidFill>
                <a:highlight>
                  <a:srgbClr val="FFFFFF"/>
                </a:highlight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222222"/>
                  </a:solidFill>
                  <a:highlight>
                    <a:srgbClr val="FFFFFF"/>
                  </a:highlight>
                </a:rPr>
                <a:t>  Year: 1843</a:t>
              </a:r>
              <a:endParaRPr sz="1200" b="1">
                <a:solidFill>
                  <a:srgbClr val="222222"/>
                </a:solidFill>
                <a:highlight>
                  <a:srgbClr val="FFFFFF"/>
                </a:highlight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aseline="30000">
                <a:solidFill>
                  <a:srgbClr val="222222"/>
                </a:solidFill>
                <a:highlight>
                  <a:srgbClr val="FFFFFF"/>
                </a:highlight>
              </a:endParaRPr>
            </a:p>
          </p:txBody>
        </p:sp>
        <p:cxnSp>
          <p:nvCxnSpPr>
            <p:cNvPr id="150" name="Shape 150"/>
            <p:cNvCxnSpPr/>
            <p:nvPr/>
          </p:nvCxnSpPr>
          <p:spPr>
            <a:xfrm rot="10800000">
              <a:off x="1935525" y="2836300"/>
              <a:ext cx="0" cy="2817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Shape 151"/>
            <p:cNvCxnSpPr/>
            <p:nvPr/>
          </p:nvCxnSpPr>
          <p:spPr>
            <a:xfrm>
              <a:off x="1935525" y="3118000"/>
              <a:ext cx="953100" cy="769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2" name="Shape 1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05775" y="1467117"/>
              <a:ext cx="906300" cy="13016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Shape 153"/>
            <p:cNvSpPr txBox="1"/>
            <p:nvPr/>
          </p:nvSpPr>
          <p:spPr>
            <a:xfrm>
              <a:off x="1529575" y="904363"/>
              <a:ext cx="1309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First Programmer</a:t>
              </a:r>
              <a:endParaRPr/>
            </a:p>
          </p:txBody>
        </p:sp>
      </p:grpSp>
      <p:grpSp>
        <p:nvGrpSpPr>
          <p:cNvPr id="154" name="Shape 154"/>
          <p:cNvGrpSpPr/>
          <p:nvPr/>
        </p:nvGrpSpPr>
        <p:grpSpPr>
          <a:xfrm>
            <a:off x="5812200" y="1432911"/>
            <a:ext cx="2448925" cy="3273264"/>
            <a:chOff x="5812200" y="1432911"/>
            <a:chExt cx="2448925" cy="3273264"/>
          </a:xfrm>
        </p:grpSpPr>
        <p:sp>
          <p:nvSpPr>
            <p:cNvPr id="155" name="Shape 155"/>
            <p:cNvSpPr txBox="1"/>
            <p:nvPr/>
          </p:nvSpPr>
          <p:spPr>
            <a:xfrm rot="-1679543">
              <a:off x="6206627" y="1868776"/>
              <a:ext cx="2019796" cy="6507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222222"/>
                  </a:solidFill>
                  <a:highlight>
                    <a:srgbClr val="FFFFFF"/>
                  </a:highlight>
                </a:rPr>
                <a:t>Alan Turing</a:t>
              </a:r>
              <a:endParaRPr sz="1200" b="1">
                <a:solidFill>
                  <a:srgbClr val="222222"/>
                </a:solidFill>
                <a:highlight>
                  <a:srgbClr val="FFFFFF"/>
                </a:highlight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222222"/>
                </a:solidFill>
                <a:highlight>
                  <a:srgbClr val="FFFFFF"/>
                </a:highlight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222222"/>
                  </a:solidFill>
                  <a:highlight>
                    <a:srgbClr val="FFFFFF"/>
                  </a:highlight>
                </a:rPr>
                <a:t>  Year: 1943</a:t>
              </a:r>
              <a:endParaRPr sz="1200" b="1">
                <a:solidFill>
                  <a:srgbClr val="222222"/>
                </a:solidFill>
                <a:highlight>
                  <a:srgbClr val="FFFFFF"/>
                </a:highlight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aseline="30000">
                <a:solidFill>
                  <a:srgbClr val="222222"/>
                </a:solidFill>
                <a:highlight>
                  <a:srgbClr val="FFFFFF"/>
                </a:highlight>
              </a:endParaRPr>
            </a:p>
          </p:txBody>
        </p:sp>
        <p:cxnSp>
          <p:nvCxnSpPr>
            <p:cNvPr id="156" name="Shape 156"/>
            <p:cNvCxnSpPr/>
            <p:nvPr/>
          </p:nvCxnSpPr>
          <p:spPr>
            <a:xfrm rot="10800000">
              <a:off x="6350900" y="2554600"/>
              <a:ext cx="0" cy="2817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" name="Shape 157"/>
            <p:cNvCxnSpPr/>
            <p:nvPr/>
          </p:nvCxnSpPr>
          <p:spPr>
            <a:xfrm rot="10800000" flipH="1">
              <a:off x="6350900" y="2042200"/>
              <a:ext cx="956400" cy="5124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8" name="Shape 1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88402" y="2904775"/>
              <a:ext cx="1040902" cy="1417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Shape 159"/>
            <p:cNvSpPr txBox="1"/>
            <p:nvPr/>
          </p:nvSpPr>
          <p:spPr>
            <a:xfrm>
              <a:off x="5812200" y="4334775"/>
              <a:ext cx="1309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Intelligent</a:t>
              </a:r>
              <a:endParaRPr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Machine</a:t>
              </a:r>
              <a:endParaRPr/>
            </a:p>
          </p:txBody>
        </p:sp>
      </p:grpSp>
      <p:grpSp>
        <p:nvGrpSpPr>
          <p:cNvPr id="160" name="Shape 160"/>
          <p:cNvGrpSpPr/>
          <p:nvPr/>
        </p:nvGrpSpPr>
        <p:grpSpPr>
          <a:xfrm>
            <a:off x="7416400" y="799950"/>
            <a:ext cx="2422869" cy="3814877"/>
            <a:chOff x="7416400" y="799950"/>
            <a:chExt cx="2422869" cy="3814877"/>
          </a:xfrm>
        </p:grpSpPr>
        <p:sp>
          <p:nvSpPr>
            <p:cNvPr id="161" name="Shape 161"/>
            <p:cNvSpPr txBox="1"/>
            <p:nvPr/>
          </p:nvSpPr>
          <p:spPr>
            <a:xfrm rot="2118430">
              <a:off x="7817374" y="3440384"/>
              <a:ext cx="2019691" cy="650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222222"/>
                  </a:solidFill>
                  <a:highlight>
                    <a:srgbClr val="FFFFFF"/>
                  </a:highlight>
                </a:rPr>
                <a:t>Arthur Samuel</a:t>
              </a:r>
              <a:endParaRPr sz="1200" b="1">
                <a:solidFill>
                  <a:srgbClr val="222222"/>
                </a:solidFill>
                <a:highlight>
                  <a:srgbClr val="FFFFFF"/>
                </a:highlight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222222"/>
                </a:solidFill>
                <a:highlight>
                  <a:srgbClr val="FFFFFF"/>
                </a:highlight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222222"/>
                  </a:solidFill>
                  <a:highlight>
                    <a:srgbClr val="FFFFFF"/>
                  </a:highlight>
                </a:rPr>
                <a:t>Year: 1959</a:t>
              </a:r>
              <a:endParaRPr sz="1200" b="1">
                <a:solidFill>
                  <a:srgbClr val="222222"/>
                </a:solidFill>
                <a:highlight>
                  <a:srgbClr val="FFFFFF"/>
                </a:highlight>
              </a:endParaRPr>
            </a:p>
          </p:txBody>
        </p:sp>
        <p:cxnSp>
          <p:nvCxnSpPr>
            <p:cNvPr id="162" name="Shape 162"/>
            <p:cNvCxnSpPr/>
            <p:nvPr/>
          </p:nvCxnSpPr>
          <p:spPr>
            <a:xfrm rot="10800000">
              <a:off x="7949800" y="2836300"/>
              <a:ext cx="0" cy="2817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Shape 163"/>
            <p:cNvCxnSpPr/>
            <p:nvPr/>
          </p:nvCxnSpPr>
          <p:spPr>
            <a:xfrm>
              <a:off x="7949800" y="3118150"/>
              <a:ext cx="906300" cy="6060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64" name="Shape 16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16400" y="1319087"/>
              <a:ext cx="1040900" cy="1445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Shape 165"/>
            <p:cNvSpPr/>
            <p:nvPr/>
          </p:nvSpPr>
          <p:spPr>
            <a:xfrm>
              <a:off x="7858300" y="2751700"/>
              <a:ext cx="183000" cy="177900"/>
            </a:xfrm>
            <a:prstGeom prst="diamond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 txBox="1"/>
            <p:nvPr/>
          </p:nvSpPr>
          <p:spPr>
            <a:xfrm>
              <a:off x="7416400" y="799950"/>
              <a:ext cx="1309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/>
                <a:t>Machine </a:t>
              </a:r>
              <a:endParaRPr b="1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/>
                <a:t>Learning</a:t>
              </a:r>
              <a:endParaRPr b="1"/>
            </a:p>
          </p:txBody>
        </p:sp>
      </p:grpSp>
      <p:grpSp>
        <p:nvGrpSpPr>
          <p:cNvPr id="167" name="Shape 167"/>
          <p:cNvGrpSpPr/>
          <p:nvPr/>
        </p:nvGrpSpPr>
        <p:grpSpPr>
          <a:xfrm>
            <a:off x="3046975" y="1385799"/>
            <a:ext cx="2089200" cy="3422826"/>
            <a:chOff x="3046975" y="1385799"/>
            <a:chExt cx="2089200" cy="3422826"/>
          </a:xfrm>
        </p:grpSpPr>
        <p:sp>
          <p:nvSpPr>
            <p:cNvPr id="168" name="Shape 168"/>
            <p:cNvSpPr txBox="1"/>
            <p:nvPr/>
          </p:nvSpPr>
          <p:spPr>
            <a:xfrm rot="-1679543">
              <a:off x="3081677" y="1821663"/>
              <a:ext cx="2019796" cy="6507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222222"/>
                  </a:solidFill>
                  <a:highlight>
                    <a:srgbClr val="FFFFFF"/>
                  </a:highlight>
                </a:rPr>
                <a:t>Karl Pearson</a:t>
              </a:r>
              <a:endParaRPr sz="1200" b="1">
                <a:solidFill>
                  <a:srgbClr val="222222"/>
                </a:solidFill>
                <a:highlight>
                  <a:srgbClr val="FFFFFF"/>
                </a:highlight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222222"/>
                </a:solidFill>
                <a:highlight>
                  <a:srgbClr val="FFFFFF"/>
                </a:highlight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222222"/>
                  </a:solidFill>
                  <a:highlight>
                    <a:srgbClr val="FFFFFF"/>
                  </a:highlight>
                </a:rPr>
                <a:t>  Year: 1893</a:t>
              </a:r>
              <a:endParaRPr sz="1200" b="1">
                <a:solidFill>
                  <a:srgbClr val="222222"/>
                </a:solidFill>
                <a:highlight>
                  <a:srgbClr val="FFFFFF"/>
                </a:highlight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aseline="30000">
                <a:solidFill>
                  <a:srgbClr val="222222"/>
                </a:solidFill>
                <a:highlight>
                  <a:srgbClr val="FFFFFF"/>
                </a:highlight>
              </a:endParaRPr>
            </a:p>
          </p:txBody>
        </p:sp>
        <p:pic>
          <p:nvPicPr>
            <p:cNvPr id="169" name="Shape 16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118950" y="2929600"/>
              <a:ext cx="1082300" cy="13796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0" name="Shape 170"/>
            <p:cNvCxnSpPr/>
            <p:nvPr/>
          </p:nvCxnSpPr>
          <p:spPr>
            <a:xfrm rot="10800000">
              <a:off x="3210200" y="2518563"/>
              <a:ext cx="0" cy="2817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Shape 171"/>
            <p:cNvCxnSpPr/>
            <p:nvPr/>
          </p:nvCxnSpPr>
          <p:spPr>
            <a:xfrm rot="10800000" flipH="1">
              <a:off x="3210200" y="1873888"/>
              <a:ext cx="1195200" cy="640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2" name="Shape 172"/>
            <p:cNvSpPr txBox="1"/>
            <p:nvPr/>
          </p:nvSpPr>
          <p:spPr>
            <a:xfrm>
              <a:off x="3196425" y="4296225"/>
              <a:ext cx="10410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Modern statistics</a:t>
              </a:r>
              <a:endParaRPr/>
            </a:p>
          </p:txBody>
        </p:sp>
      </p:grpSp>
      <p:grpSp>
        <p:nvGrpSpPr>
          <p:cNvPr id="173" name="Shape 173"/>
          <p:cNvGrpSpPr/>
          <p:nvPr/>
        </p:nvGrpSpPr>
        <p:grpSpPr>
          <a:xfrm>
            <a:off x="4468325" y="869750"/>
            <a:ext cx="2111130" cy="3829182"/>
            <a:chOff x="4468325" y="869750"/>
            <a:chExt cx="2111130" cy="3829182"/>
          </a:xfrm>
        </p:grpSpPr>
        <p:cxnSp>
          <p:nvCxnSpPr>
            <p:cNvPr id="174" name="Shape 174"/>
            <p:cNvCxnSpPr/>
            <p:nvPr/>
          </p:nvCxnSpPr>
          <p:spPr>
            <a:xfrm rot="10800000">
              <a:off x="4739850" y="2836288"/>
              <a:ext cx="0" cy="2817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5" name="Shape 175"/>
            <p:cNvSpPr txBox="1"/>
            <p:nvPr/>
          </p:nvSpPr>
          <p:spPr>
            <a:xfrm rot="2160516">
              <a:off x="4561601" y="3516683"/>
              <a:ext cx="2019708" cy="650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222222"/>
                  </a:solidFill>
                  <a:highlight>
                    <a:srgbClr val="FFFFFF"/>
                  </a:highlight>
                </a:rPr>
                <a:t>Ronald Fisher </a:t>
              </a:r>
              <a:endParaRPr sz="1200" b="1">
                <a:solidFill>
                  <a:srgbClr val="222222"/>
                </a:solidFill>
                <a:highlight>
                  <a:srgbClr val="FFFFFF"/>
                </a:highlight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222222"/>
                </a:solidFill>
                <a:highlight>
                  <a:srgbClr val="FFFFFF"/>
                </a:highlight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222222"/>
                  </a:solidFill>
                  <a:highlight>
                    <a:srgbClr val="FFFFFF"/>
                  </a:highlight>
                </a:rPr>
                <a:t>  Year: 1918</a:t>
              </a:r>
              <a:endParaRPr sz="1200" b="1">
                <a:solidFill>
                  <a:srgbClr val="222222"/>
                </a:solidFill>
                <a:highlight>
                  <a:srgbClr val="FFFFFF"/>
                </a:highlight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aseline="30000">
                <a:solidFill>
                  <a:srgbClr val="222222"/>
                </a:solidFill>
                <a:highlight>
                  <a:srgbClr val="FFFFFF"/>
                </a:highlight>
              </a:endParaRPr>
            </a:p>
          </p:txBody>
        </p:sp>
        <p:cxnSp>
          <p:nvCxnSpPr>
            <p:cNvPr id="176" name="Shape 176"/>
            <p:cNvCxnSpPr/>
            <p:nvPr/>
          </p:nvCxnSpPr>
          <p:spPr>
            <a:xfrm>
              <a:off x="4739850" y="3123875"/>
              <a:ext cx="953100" cy="769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77" name="Shape 17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63461" y="1412560"/>
              <a:ext cx="1082300" cy="1316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Shape 178"/>
            <p:cNvSpPr txBox="1"/>
            <p:nvPr/>
          </p:nvSpPr>
          <p:spPr>
            <a:xfrm>
              <a:off x="4468325" y="869750"/>
              <a:ext cx="11799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Fisher’s </a:t>
              </a:r>
              <a:endParaRPr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Information 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265500" y="1064950"/>
            <a:ext cx="4045200" cy="27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are standing on the shoulders of giants</a:t>
            </a:r>
            <a:endParaRPr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900" y="952250"/>
            <a:ext cx="4577100" cy="30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4924850" y="4135750"/>
            <a:ext cx="14985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Geoffrey Hinton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4916750" y="4508350"/>
            <a:ext cx="22452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Father of Deep Learning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/>
        </p:nvSpPr>
        <p:spPr>
          <a:xfrm rot="855">
            <a:off x="404203" y="1070217"/>
            <a:ext cx="12060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222222"/>
                </a:solidFill>
                <a:highlight>
                  <a:srgbClr val="FFFFFF"/>
                </a:highlight>
              </a:rPr>
              <a:t>Boom Period</a:t>
            </a:r>
            <a:endParaRPr sz="1200"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222222"/>
                </a:solidFill>
                <a:highlight>
                  <a:srgbClr val="FFFFFF"/>
                </a:highlight>
              </a:rPr>
              <a:t>  Year: 1960</a:t>
            </a:r>
            <a:endParaRPr sz="1200"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aseline="30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History of Machine Learning</a:t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1011300" y="1564775"/>
            <a:ext cx="6043975" cy="2036675"/>
          </a:xfrm>
          <a:custGeom>
            <a:avLst/>
            <a:gdLst/>
            <a:ahLst/>
            <a:cxnLst/>
            <a:rect l="0" t="0" r="0" b="0"/>
            <a:pathLst>
              <a:path w="241759" h="81467" extrusionOk="0">
                <a:moveTo>
                  <a:pt x="0" y="0"/>
                </a:moveTo>
                <a:cubicBezTo>
                  <a:pt x="6378" y="13193"/>
                  <a:pt x="22461" y="77240"/>
                  <a:pt x="38267" y="79158"/>
                </a:cubicBezTo>
                <a:cubicBezTo>
                  <a:pt x="54074" y="81076"/>
                  <a:pt x="77646" y="11276"/>
                  <a:pt x="94839" y="11508"/>
                </a:cubicBezTo>
                <a:cubicBezTo>
                  <a:pt x="112032" y="11741"/>
                  <a:pt x="126347" y="74348"/>
                  <a:pt x="141427" y="80553"/>
                </a:cubicBezTo>
                <a:cubicBezTo>
                  <a:pt x="156507" y="86758"/>
                  <a:pt x="172236" y="59731"/>
                  <a:pt x="185317" y="48739"/>
                </a:cubicBezTo>
                <a:cubicBezTo>
                  <a:pt x="198398" y="37747"/>
                  <a:pt x="210504" y="21428"/>
                  <a:pt x="219911" y="14600"/>
                </a:cubicBezTo>
                <a:cubicBezTo>
                  <a:pt x="229318" y="7772"/>
                  <a:pt x="238118" y="8911"/>
                  <a:pt x="241759" y="7773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94" name="Shape 194"/>
          <p:cNvCxnSpPr/>
          <p:nvPr/>
        </p:nvCxnSpPr>
        <p:spPr>
          <a:xfrm rot="10800000" flipH="1">
            <a:off x="454747" y="1408769"/>
            <a:ext cx="1123200" cy="36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Shape 195"/>
          <p:cNvSpPr/>
          <p:nvPr/>
        </p:nvSpPr>
        <p:spPr>
          <a:xfrm>
            <a:off x="915700" y="1412375"/>
            <a:ext cx="183000" cy="177900"/>
          </a:xfrm>
          <a:prstGeom prst="diamond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Shape 196"/>
          <p:cNvSpPr txBox="1"/>
          <p:nvPr/>
        </p:nvSpPr>
        <p:spPr>
          <a:xfrm rot="675">
            <a:off x="1428375" y="3957975"/>
            <a:ext cx="15270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222222"/>
                </a:solidFill>
                <a:highlight>
                  <a:srgbClr val="FFFFFF"/>
                </a:highlight>
              </a:rPr>
              <a:t>1st AI Winter </a:t>
            </a:r>
            <a:endParaRPr sz="1200"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222222"/>
                </a:solidFill>
                <a:highlight>
                  <a:srgbClr val="FFFFFF"/>
                </a:highlight>
              </a:rPr>
              <a:t>Year: 1974-1980</a:t>
            </a:r>
            <a:endParaRPr sz="1200"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aseline="30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1430472" y="4281669"/>
            <a:ext cx="1341900" cy="39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Shape 198"/>
          <p:cNvCxnSpPr/>
          <p:nvPr/>
        </p:nvCxnSpPr>
        <p:spPr>
          <a:xfrm>
            <a:off x="1965828" y="3540017"/>
            <a:ext cx="4500" cy="274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9" name="Shape 199"/>
          <p:cNvSpPr txBox="1"/>
          <p:nvPr/>
        </p:nvSpPr>
        <p:spPr>
          <a:xfrm rot="675">
            <a:off x="4295813" y="3920450"/>
            <a:ext cx="15270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222222"/>
                </a:solidFill>
                <a:highlight>
                  <a:srgbClr val="FFFFFF"/>
                </a:highlight>
              </a:rPr>
              <a:t>2st AI Winter </a:t>
            </a:r>
            <a:endParaRPr sz="1200"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222222"/>
                </a:solidFill>
                <a:highlight>
                  <a:srgbClr val="FFFFFF"/>
                </a:highlight>
              </a:rPr>
              <a:t>Year: 1987-1993</a:t>
            </a:r>
            <a:endParaRPr sz="1200"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aseline="30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cxnSp>
        <p:nvCxnSpPr>
          <p:cNvPr id="200" name="Shape 200"/>
          <p:cNvCxnSpPr/>
          <p:nvPr/>
        </p:nvCxnSpPr>
        <p:spPr>
          <a:xfrm>
            <a:off x="4297910" y="4244144"/>
            <a:ext cx="1341900" cy="39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Shape 201"/>
          <p:cNvCxnSpPr/>
          <p:nvPr/>
        </p:nvCxnSpPr>
        <p:spPr>
          <a:xfrm>
            <a:off x="4722140" y="3601442"/>
            <a:ext cx="4500" cy="274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2" name="Shape 202"/>
          <p:cNvSpPr txBox="1"/>
          <p:nvPr/>
        </p:nvSpPr>
        <p:spPr>
          <a:xfrm rot="739">
            <a:off x="2772375" y="1403450"/>
            <a:ext cx="13947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222222"/>
                </a:solidFill>
                <a:highlight>
                  <a:srgbClr val="FFFFFF"/>
                </a:highlight>
              </a:rPr>
              <a:t>Expert System</a:t>
            </a:r>
            <a:endParaRPr sz="1200"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222222"/>
                </a:solidFill>
                <a:highlight>
                  <a:srgbClr val="FFFFFF"/>
                </a:highlight>
              </a:rPr>
              <a:t>  Year: 1980</a:t>
            </a:r>
            <a:endParaRPr sz="1200"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aseline="30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cxnSp>
        <p:nvCxnSpPr>
          <p:cNvPr id="203" name="Shape 203"/>
          <p:cNvCxnSpPr/>
          <p:nvPr/>
        </p:nvCxnSpPr>
        <p:spPr>
          <a:xfrm rot="10800000" flipH="1">
            <a:off x="2822922" y="1741994"/>
            <a:ext cx="1123200" cy="36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Shape 204"/>
          <p:cNvSpPr txBox="1"/>
          <p:nvPr/>
        </p:nvSpPr>
        <p:spPr>
          <a:xfrm rot="553">
            <a:off x="6918728" y="1935075"/>
            <a:ext cx="18663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222222"/>
                </a:solidFill>
                <a:highlight>
                  <a:srgbClr val="FFFFFF"/>
                </a:highlight>
              </a:rPr>
              <a:t>What do you think about now?</a:t>
            </a:r>
            <a:endParaRPr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aseline="30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205" name="Shape 205"/>
          <p:cNvSpPr txBox="1"/>
          <p:nvPr/>
        </p:nvSpPr>
        <p:spPr>
          <a:xfrm>
            <a:off x="7112175" y="1382150"/>
            <a:ext cx="5973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4"/>
                </a:solidFill>
              </a:rPr>
              <a:t>?</a:t>
            </a:r>
            <a:endParaRPr sz="3000" b="1">
              <a:solidFill>
                <a:schemeClr val="accent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5405225" y="2931175"/>
            <a:ext cx="90900" cy="1023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1C232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5639800" y="2673925"/>
            <a:ext cx="90900" cy="1023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1C232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5880725" y="2439400"/>
            <a:ext cx="90900" cy="1023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1C232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6101400" y="2211225"/>
            <a:ext cx="90900" cy="1023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1C232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310700" y="1988125"/>
            <a:ext cx="90900" cy="1023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1C232"/>
              </a:solidFill>
            </a:endParaRPr>
          </a:p>
        </p:txBody>
      </p:sp>
      <p:sp>
        <p:nvSpPr>
          <p:cNvPr id="211" name="Shape 211"/>
          <p:cNvSpPr txBox="1"/>
          <p:nvPr/>
        </p:nvSpPr>
        <p:spPr>
          <a:xfrm rot="675">
            <a:off x="5971625" y="2776375"/>
            <a:ext cx="1527000" cy="1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Deep Blue,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Deep Learning,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Face recognition,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AlphaGo,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Self-driving car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… … 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aseline="30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1132</Words>
  <Application>Microsoft Macintosh PowerPoint</Application>
  <PresentationFormat>On-screen Show (16:9)</PresentationFormat>
  <Paragraphs>231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Roboto</vt:lpstr>
      <vt:lpstr>Georgia</vt:lpstr>
      <vt:lpstr>Arial</vt:lpstr>
      <vt:lpstr>Geometric</vt:lpstr>
      <vt:lpstr>Machine Learning Workshop</vt:lpstr>
      <vt:lpstr>Chang Sun </vt:lpstr>
      <vt:lpstr>Pedro Hernandez</vt:lpstr>
      <vt:lpstr>Introduction</vt:lpstr>
      <vt:lpstr>Agenda:</vt:lpstr>
      <vt:lpstr>History of Machine Learning</vt:lpstr>
      <vt:lpstr>Founders</vt:lpstr>
      <vt:lpstr>We are standing on the shoulders of giants</vt:lpstr>
      <vt:lpstr>History of Machine Learning</vt:lpstr>
      <vt:lpstr>PowerPoint Presentation</vt:lpstr>
      <vt:lpstr>Current state of Machine Learning</vt:lpstr>
      <vt:lpstr>Multiple choices of programming languages </vt:lpstr>
      <vt:lpstr>Diverse machine learning tools </vt:lpstr>
      <vt:lpstr>Intelligent Data Pro-processing Distributed Machine Learning Personalized Prediction /Recommendation Better unsupervised learning … … </vt:lpstr>
      <vt:lpstr>Ethical Machine Learning</vt:lpstr>
      <vt:lpstr>Ethically Using Your Data</vt:lpstr>
      <vt:lpstr>IT IS JUST THE BEGINNING...</vt:lpstr>
      <vt:lpstr>Concepts and Approaches of ML</vt:lpstr>
      <vt:lpstr>Expectation</vt:lpstr>
      <vt:lpstr>Machine Learning is not a black box!</vt:lpstr>
      <vt:lpstr>How does machine learn? </vt:lpstr>
      <vt:lpstr>Supervised Learning</vt:lpstr>
      <vt:lpstr>Approaches of Supervised Learning</vt:lpstr>
      <vt:lpstr>Linear &amp; Non-linear SVM </vt:lpstr>
      <vt:lpstr>Neural networks</vt:lpstr>
      <vt:lpstr>How does machine learn? </vt:lpstr>
      <vt:lpstr>Semi-supervised Learning</vt:lpstr>
      <vt:lpstr>How does machine learn? </vt:lpstr>
      <vt:lpstr>Reinforcement Learning</vt:lpstr>
      <vt:lpstr>How does machine learn? </vt:lpstr>
      <vt:lpstr>Unsupervised Learning </vt:lpstr>
      <vt:lpstr>How about recommendation system ?</vt:lpstr>
      <vt:lpstr>What is my problem? How my data looks like? Why do I want to use Machine Learning? Which method I think fits better to my data?</vt:lpstr>
      <vt:lpstr>Question? </vt:lpstr>
      <vt:lpstr>Afternoon Agenda: 13:00 - 13:20 Use cases 13:20 - 14:20 Hands-on  14:20 - 15:00 Discussion and closing</vt:lpstr>
      <vt:lpstr>Practice:</vt:lpstr>
      <vt:lpstr>Apply ML to your field! </vt:lpstr>
      <vt:lpstr>Punch(ed) Card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Workshop</dc:title>
  <cp:lastModifiedBy>Sun, Chang (IDS)</cp:lastModifiedBy>
  <cp:revision>5</cp:revision>
  <dcterms:modified xsi:type="dcterms:W3CDTF">2018-04-25T09:28:01Z</dcterms:modified>
</cp:coreProperties>
</file>